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5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D7"/>
    <a:srgbClr val="5EC4EB"/>
    <a:srgbClr val="5BB4E0"/>
    <a:srgbClr val="29AAE2"/>
    <a:srgbClr val="0094DA"/>
    <a:srgbClr val="BC2233"/>
    <a:srgbClr val="B7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303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ill" userId="2ad210ab-9204-46ef-a0f7-578be75d4cbd" providerId="ADAL" clId="{9E072879-ABF8-4765-B5B0-29E0CE076D45}"/>
    <pc:docChg chg="modSld">
      <pc:chgData name="Katie Hill" userId="2ad210ab-9204-46ef-a0f7-578be75d4cbd" providerId="ADAL" clId="{9E072879-ABF8-4765-B5B0-29E0CE076D45}" dt="2020-04-13T12:37:09.586" v="5" actId="20577"/>
      <pc:docMkLst>
        <pc:docMk/>
      </pc:docMkLst>
      <pc:sldChg chg="modSp">
        <pc:chgData name="Katie Hill" userId="2ad210ab-9204-46ef-a0f7-578be75d4cbd" providerId="ADAL" clId="{9E072879-ABF8-4765-B5B0-29E0CE076D45}" dt="2020-04-13T12:37:09.586" v="5" actId="20577"/>
        <pc:sldMkLst>
          <pc:docMk/>
          <pc:sldMk cId="2509773297" sldId="256"/>
        </pc:sldMkLst>
        <pc:spChg chg="mod">
          <ac:chgData name="Katie Hill" userId="2ad210ab-9204-46ef-a0f7-578be75d4cbd" providerId="ADAL" clId="{9E072879-ABF8-4765-B5B0-29E0CE076D45}" dt="2020-04-13T12:37:09.586" v="5" actId="20577"/>
          <ac:spMkLst>
            <pc:docMk/>
            <pc:sldMk cId="2509773297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F069-1320-4893-8849-B17D64F86A43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D3B4-9F7A-438D-AB65-EED0F7491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2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1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0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0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D3B4-9F7A-438D-AB65-EED0F74914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4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77" y="1989868"/>
            <a:ext cx="10363200" cy="942776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77" y="3416056"/>
            <a:ext cx="8534400" cy="764364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0" b="82718"/>
          <a:stretch/>
        </p:blipFill>
        <p:spPr>
          <a:xfrm>
            <a:off x="0" y="2946400"/>
            <a:ext cx="12192000" cy="372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2" y="174022"/>
            <a:ext cx="2098981" cy="10808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05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F389-82FC-457B-BDEE-5418DE63DF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25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8624-C873-4AA2-87A7-EB22CE64EB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8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90" y="5955241"/>
            <a:ext cx="547255" cy="461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84" y="5923138"/>
            <a:ext cx="476704" cy="49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" y="6013302"/>
            <a:ext cx="1518105" cy="364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24533" r="13197" b="21571"/>
          <a:stretch/>
        </p:blipFill>
        <p:spPr>
          <a:xfrm>
            <a:off x="3218947" y="5881978"/>
            <a:ext cx="1128967" cy="580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9" y="5856568"/>
            <a:ext cx="442374" cy="6212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38579"/>
            <a:ext cx="10972800" cy="60676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WWW.FITWISE.CO.UK   </a:t>
            </a:r>
            <a:r>
              <a:rPr lang="en-GB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@FITWISE_MGT   </a:t>
            </a:r>
            <a:r>
              <a:rPr lang="en-GB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|   EVENTS@FITWISE.CO.UK   | </a:t>
            </a:r>
            <a:r>
              <a:rPr lang="en-GB" sz="1400" b="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+44 (0)1506 811 077 </a:t>
            </a:r>
            <a:endParaRPr lang="en-GB" sz="1400" b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37438"/>
            <a:ext cx="12192000" cy="4583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0" y="5692220"/>
            <a:ext cx="1574800" cy="81096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1428" y="4974371"/>
            <a:ext cx="175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document is the copyright of Fitwise Limited and is for reference only and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9972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57707"/>
            <a:ext cx="9606844" cy="661329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1468"/>
            <a:ext cx="10972800" cy="45741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35967"/>
            <a:ext cx="10972800" cy="0"/>
          </a:xfrm>
          <a:prstGeom prst="line">
            <a:avLst/>
          </a:prstGeom>
          <a:ln w="38100">
            <a:solidFill>
              <a:srgbClr val="B7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12" y="115924"/>
            <a:ext cx="1383192" cy="71229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/>
          <a:stretch/>
        </p:blipFill>
        <p:spPr>
          <a:xfrm>
            <a:off x="0" y="0"/>
            <a:ext cx="12192000" cy="66229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38823"/>
            <a:ext cx="12192000" cy="319177"/>
          </a:xfrm>
          <a:prstGeom prst="rect">
            <a:avLst/>
          </a:prstGeom>
          <a:solidFill>
            <a:srgbClr val="BC22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0" u="none" dirty="0">
                <a:solidFill>
                  <a:schemeClr val="bg1"/>
                </a:solidFill>
                <a:latin typeface="+mn-lt"/>
              </a:rPr>
              <a:t>WWW.FITWISE.CO.UK  </a:t>
            </a:r>
            <a:r>
              <a:rPr lang="en-GB" sz="1400" b="1" u="none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 </a:t>
            </a:r>
            <a:r>
              <a:rPr lang="en-GB" sz="1400" b="0" dirty="0">
                <a:solidFill>
                  <a:schemeClr val="bg1"/>
                </a:solidFill>
                <a:latin typeface="+mn-lt"/>
              </a:rPr>
              <a:t>@FITWISE_MGT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EVENTS@FITWISE.CO.UK   </a:t>
            </a:r>
            <a:r>
              <a:rPr lang="en-GB" sz="1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lang="en-GB" sz="1400" b="0" baseline="0" dirty="0">
                <a:solidFill>
                  <a:schemeClr val="bg1"/>
                </a:solidFill>
                <a:latin typeface="+mn-lt"/>
              </a:rPr>
              <a:t>  +44 (0)1506 811 077      </a:t>
            </a:r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5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7AD4-A5AD-44B5-A204-629719CD6A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7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11B0-37A7-423C-8B95-24779CF9FF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25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CDA8-FEBC-4040-8B08-C39F1E4827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8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9FD3-61F8-4B43-89B0-2B6EE58719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7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35AD-4611-4C8E-907D-B67D3042A4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09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9F15-7BB3-4C66-8D7D-4875D6ED34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69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7D3412-7939-49BB-A0F6-A3C401765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9" r:id="rId1"/>
    <p:sldLayoutId id="2147486330" r:id="rId2"/>
    <p:sldLayoutId id="2147486331" r:id="rId3"/>
    <p:sldLayoutId id="2147486332" r:id="rId4"/>
    <p:sldLayoutId id="2147486333" r:id="rId5"/>
    <p:sldLayoutId id="2147486334" r:id="rId6"/>
    <p:sldLayoutId id="2147486335" r:id="rId7"/>
    <p:sldLayoutId id="2147486336" r:id="rId8"/>
    <p:sldLayoutId id="2147486337" r:id="rId9"/>
    <p:sldLayoutId id="2147486338" r:id="rId10"/>
    <p:sldLayoutId id="2147486339" r:id="rId11"/>
    <p:sldLayoutId id="214748634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mailto:privacyofficers@fitwise.co.uk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cyofficers@fitwise.co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twise.eventsair.com/ipsbranchconferences2019/registration/Site/Regis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mailto:privacyofficers@fitwise.co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11" y="3416056"/>
            <a:ext cx="8534400" cy="245706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For </a:t>
            </a:r>
            <a:r>
              <a:rPr lang="en-GB" sz="3600" dirty="0" err="1">
                <a:solidFill>
                  <a:schemeClr val="tx1"/>
                </a:solidFill>
              </a:rPr>
              <a:t>Fitwise</a:t>
            </a:r>
            <a:r>
              <a:rPr lang="en-GB" sz="3600" dirty="0">
                <a:solidFill>
                  <a:schemeClr val="tx1"/>
                </a:solidFill>
              </a:rPr>
              <a:t> Clients</a:t>
            </a:r>
          </a:p>
          <a:p>
            <a:r>
              <a:rPr lang="en-GB" sz="3600" dirty="0"/>
              <a:t>April 2020</a:t>
            </a:r>
          </a:p>
          <a:p>
            <a:endParaRPr lang="en-GB" sz="3600" dirty="0"/>
          </a:p>
          <a:p>
            <a:r>
              <a:rPr lang="en-GB" sz="3600" dirty="0"/>
              <a:t>Katie Hill,  Head of Marketing,  Fitwise</a:t>
            </a:r>
          </a:p>
          <a:p>
            <a:endParaRPr lang="en-GB" sz="3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711" y="1913668"/>
            <a:ext cx="10363200" cy="942776"/>
          </a:xfrm>
        </p:spPr>
        <p:txBody>
          <a:bodyPr/>
          <a:lstStyle/>
          <a:p>
            <a:r>
              <a:rPr lang="en-GB" dirty="0"/>
              <a:t>GDPR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t="159" r="28309" b="14603"/>
          <a:stretch/>
        </p:blipFill>
        <p:spPr>
          <a:xfrm>
            <a:off x="8626854" y="1597882"/>
            <a:ext cx="2586750" cy="3636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29750" y="194310"/>
            <a:ext cx="2594610" cy="108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275235"/>
            <a:ext cx="1783854" cy="9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these slides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291306"/>
            <a:ext cx="4082143" cy="3057797"/>
          </a:xfrm>
        </p:spPr>
        <p:txBody>
          <a:bodyPr/>
          <a:lstStyle/>
          <a:p>
            <a:r>
              <a:rPr lang="en-GB" dirty="0"/>
              <a:t>Role of </a:t>
            </a:r>
            <a:r>
              <a:rPr lang="en-GB" dirty="0" err="1"/>
              <a:t>Fitwise</a:t>
            </a:r>
            <a:endParaRPr lang="en-GB" dirty="0"/>
          </a:p>
          <a:p>
            <a:r>
              <a:rPr lang="en-GB" dirty="0"/>
              <a:t>What is a data breach</a:t>
            </a:r>
          </a:p>
          <a:p>
            <a:r>
              <a:rPr lang="en-GB" dirty="0"/>
              <a:t>GDPR responsibilities as Council/Board / Exec Members</a:t>
            </a:r>
          </a:p>
          <a:p>
            <a:r>
              <a:rPr lang="en-GB" dirty="0"/>
              <a:t>GDPR for Your Events</a:t>
            </a:r>
          </a:p>
          <a:p>
            <a:r>
              <a:rPr lang="en-GB" dirty="0"/>
              <a:t>Queries</a:t>
            </a:r>
          </a:p>
        </p:txBody>
      </p:sp>
      <p:pic>
        <p:nvPicPr>
          <p:cNvPr id="4" name="Picture 2" descr="Gdpr, Security, Data, Protection, Regulation, Priv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12" y="1105725"/>
            <a:ext cx="4799486" cy="28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865EB7-3135-4965-9CCC-6AE51EBC3AD0}"/>
              </a:ext>
            </a:extLst>
          </p:cNvPr>
          <p:cNvSpPr txBox="1">
            <a:spLocks/>
          </p:cNvSpPr>
          <p:nvPr/>
        </p:nvSpPr>
        <p:spPr bwMode="auto">
          <a:xfrm>
            <a:off x="399758" y="5090946"/>
            <a:ext cx="11392484" cy="6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i="1" dirty="0"/>
              <a:t>Please note that theses slides are not designed to be all encompassing but have been developed to provide an overview and signpost you to further information. </a:t>
            </a:r>
          </a:p>
          <a:p>
            <a:endParaRPr lang="en-GB" sz="2400" i="1" dirty="0"/>
          </a:p>
          <a:p>
            <a:r>
              <a:rPr lang="en-GB" sz="2400" i="1" dirty="0" err="1"/>
              <a:t>Fitwise</a:t>
            </a:r>
            <a:r>
              <a:rPr lang="en-GB" sz="2400" i="1" dirty="0"/>
              <a:t> are not lawyers but we are sharing our processes which we worked through and were approved by Lawyers Gilson Grey during GDPR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45466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</a:t>
            </a:r>
            <a:r>
              <a:rPr lang="en-GB" dirty="0" err="1"/>
              <a:t>Fitwise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456508"/>
            <a:ext cx="6694695" cy="3757989"/>
          </a:xfrm>
        </p:spPr>
        <p:txBody>
          <a:bodyPr/>
          <a:lstStyle/>
          <a:p>
            <a:r>
              <a:rPr lang="en-GB" sz="2400" b="1" dirty="0" err="1"/>
              <a:t>Fitwise</a:t>
            </a:r>
            <a:r>
              <a:rPr lang="en-GB" sz="2400" b="1" dirty="0"/>
              <a:t> have a Privacy Officers Group:</a:t>
            </a:r>
          </a:p>
          <a:p>
            <a:pPr lvl="1"/>
            <a:r>
              <a:rPr lang="en-US" altLang="en-US" sz="2000" dirty="0"/>
              <a:t>Central point of contact for personal data processing matters for </a:t>
            </a:r>
            <a:r>
              <a:rPr lang="en-US" altLang="en-US" sz="2000" dirty="0" err="1"/>
              <a:t>Fitwise</a:t>
            </a:r>
            <a:r>
              <a:rPr lang="en-US" altLang="en-US" sz="2000" dirty="0"/>
              <a:t> and Clients</a:t>
            </a:r>
          </a:p>
          <a:p>
            <a:pPr lvl="1"/>
            <a:r>
              <a:rPr lang="en-US" altLang="en-US" sz="2000" dirty="0"/>
              <a:t>The group can be reached at: </a:t>
            </a:r>
            <a:r>
              <a:rPr lang="en-US" altLang="en-US" sz="2000" u="sng" dirty="0">
                <a:hlinkClick r:id="rId3"/>
              </a:rPr>
              <a:t>privacyofficers@fitwise.co.uk</a:t>
            </a:r>
            <a:r>
              <a:rPr lang="en-US" altLang="en-US" sz="2000" dirty="0"/>
              <a:t> </a:t>
            </a:r>
            <a:br>
              <a:rPr lang="en-US" altLang="en-US" dirty="0"/>
            </a:br>
            <a:endParaRPr lang="en-US" altLang="en-US" dirty="0"/>
          </a:p>
          <a:p>
            <a:r>
              <a:rPr lang="en-GB" sz="2400" b="1" dirty="0"/>
              <a:t>The group deals with:</a:t>
            </a:r>
          </a:p>
          <a:p>
            <a:pPr lvl="1"/>
            <a:r>
              <a:rPr lang="en-GB" sz="2000" dirty="0"/>
              <a:t>Data Breaches</a:t>
            </a:r>
          </a:p>
          <a:p>
            <a:pPr lvl="1"/>
            <a:r>
              <a:rPr lang="en-GB" sz="2000" dirty="0"/>
              <a:t>Subject Access Requests</a:t>
            </a:r>
          </a:p>
          <a:p>
            <a:pPr lvl="1"/>
            <a:r>
              <a:rPr lang="en-US" altLang="en-US" sz="2000" dirty="0"/>
              <a:t>Right to be Forgotten Requests</a:t>
            </a:r>
          </a:p>
          <a:p>
            <a:pPr lvl="1"/>
            <a:r>
              <a:rPr lang="en-GB" sz="2000" dirty="0">
                <a:cs typeface="Arial" panose="020B0604020202020204" pitchFamily="34" charset="0"/>
              </a:rPr>
              <a:t>Data Retention</a:t>
            </a:r>
          </a:p>
          <a:p>
            <a:pPr lvl="1"/>
            <a:r>
              <a:rPr lang="en-GB" sz="2000" dirty="0">
                <a:cs typeface="Arial" panose="020B0604020202020204" pitchFamily="34" charset="0"/>
              </a:rPr>
              <a:t>Advice</a:t>
            </a:r>
            <a:br>
              <a:rPr lang="en-GB" sz="2000" dirty="0">
                <a:cs typeface="Arial" panose="020B0604020202020204" pitchFamily="34" charset="0"/>
              </a:rPr>
            </a:br>
            <a:endParaRPr lang="en-GB" sz="20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The group has a SOP which can be shared if required.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08" y="1456508"/>
            <a:ext cx="1822103" cy="1214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05" y="1456508"/>
            <a:ext cx="1825081" cy="1216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59" y="2795451"/>
            <a:ext cx="1828652" cy="1219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05" y="2795452"/>
            <a:ext cx="1825081" cy="121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59" y="4127583"/>
            <a:ext cx="1828652" cy="1219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61" y="4134199"/>
            <a:ext cx="1806826" cy="12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Breach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7164" y="1173163"/>
            <a:ext cx="48148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</a:rPr>
              <a:t>What is a Data  Breach?</a:t>
            </a: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2400" dirty="0">
              <a:latin typeface="+mn-lt"/>
            </a:endParaRPr>
          </a:p>
          <a:p>
            <a:pPr lvl="1" eaLnBrk="1" hangingPunct="1">
              <a:defRPr/>
            </a:pPr>
            <a:endParaRPr lang="en-GB" sz="9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</a:rPr>
              <a:t>Unauthorised</a:t>
            </a:r>
            <a:r>
              <a:rPr lang="en-US" sz="2000" dirty="0">
                <a:latin typeface="+mn-lt"/>
              </a:rPr>
              <a:t> access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Deliberate or accidental action (or inaction)</a:t>
            </a:r>
            <a:endParaRPr lang="en-GB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Incorrect recipient</a:t>
            </a:r>
            <a:endParaRPr lang="en-GB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Lost or stolen computing device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Altering personal data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Loss of availability of personal data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56" y="3284539"/>
            <a:ext cx="32321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5443" y="1859643"/>
            <a:ext cx="962982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i="1" dirty="0">
                <a:latin typeface="+mn-lt"/>
              </a:rPr>
              <a:t>“a personal data breach means a breach of security leading to the accidental or unlawful destruction, loss, alteration, </a:t>
            </a:r>
            <a:r>
              <a:rPr lang="en-US" altLang="en-US" sz="2400" i="1" dirty="0" err="1">
                <a:latin typeface="+mn-lt"/>
              </a:rPr>
              <a:t>unauthorised</a:t>
            </a:r>
            <a:r>
              <a:rPr lang="en-US" altLang="en-US" sz="2400" i="1" dirty="0">
                <a:latin typeface="+mn-lt"/>
              </a:rPr>
              <a:t> disclosure of, or access to, personal data.” 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4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GDPR Responsibilities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450" y="1063613"/>
            <a:ext cx="7410992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The GDPR responsibilities as Board / Exec / Council members (to include Branch Chairs) are to ensure that: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Members’ personal details are kept secure – </a:t>
            </a:r>
            <a:r>
              <a:rPr lang="en-GB" sz="2000" i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: password protected on a secure system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not shared with anyone – 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this includes sending to any third party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only used for official Society Business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Members details are subject to a sensible retention period 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- </a:t>
            </a:r>
            <a:r>
              <a:rPr lang="en-GB" sz="2000" i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GB" sz="2000" i="1" dirty="0">
                <a:latin typeface="+mn-lt"/>
                <a:cs typeface="Arial" panose="020B0604020202020204" pitchFamily="34" charset="0"/>
              </a:rPr>
              <a:t>: when you receive a new list make sure to delete the old list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Emails are subject to extreme care:</a:t>
            </a:r>
          </a:p>
          <a:p>
            <a:pPr marL="1200150" lvl="2" indent="-285750" eaLnBrk="1" hangingPunct="1">
              <a:buFontTx/>
              <a:buChar char="-"/>
              <a:defRPr/>
            </a:pPr>
            <a:r>
              <a:rPr lang="en-GB" sz="2000" i="1" dirty="0">
                <a:latin typeface="+mn-lt"/>
                <a:cs typeface="Arial" panose="020B0604020202020204" pitchFamily="34" charset="0"/>
              </a:rPr>
              <a:t>Members should be emailed by using the BCC box (or via the Society website if set up)</a:t>
            </a:r>
          </a:p>
          <a:p>
            <a:pPr marL="1200150" lvl="2" indent="-285750" eaLnBrk="1" hangingPunct="1">
              <a:buFontTx/>
              <a:buChar char="-"/>
              <a:defRPr/>
            </a:pPr>
            <a:r>
              <a:rPr lang="en-GB" sz="2000" i="1" dirty="0">
                <a:latin typeface="+mn-lt"/>
                <a:cs typeface="Arial" panose="020B0604020202020204" pitchFamily="34" charset="0"/>
              </a:rPr>
              <a:t>Any data received via email should be securely saved and the email itself deleted</a:t>
            </a:r>
          </a:p>
          <a:p>
            <a:pPr marL="742950" lvl="1" indent="-28575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Any data breaches (no matter how small) must be reported within 24 hours to: </a:t>
            </a:r>
            <a:r>
              <a:rPr lang="en-US" altLang="en-US" sz="2000" u="sng" dirty="0">
                <a:latin typeface="+mn-lt"/>
                <a:hlinkClick r:id="rId3"/>
              </a:rPr>
              <a:t>privacyofficers@fitwise.co.uk</a:t>
            </a:r>
            <a:r>
              <a:rPr lang="en-US" altLang="en-US" sz="2000" dirty="0">
                <a:latin typeface="+mn-lt"/>
              </a:rPr>
              <a:t> 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eaLnBrk="1" hangingPunct="1">
              <a:buFontTx/>
              <a:buChar char="-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Security, Binary, Binary Code, Castle, Binary Syste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1"/>
          <a:stretch/>
        </p:blipFill>
        <p:spPr bwMode="auto">
          <a:xfrm>
            <a:off x="7540442" y="1631270"/>
            <a:ext cx="4273390" cy="34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For Your Events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" y="976525"/>
            <a:ext cx="7650767" cy="358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If you are organising your own event these are the areas you need to consider: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Ensure that when you ask delegates to register you ask for consent to process their information. As part of this: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why their data is being processed 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who will have access to the data (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Society organising group  / exhibitors)</a:t>
            </a:r>
          </a:p>
          <a:p>
            <a:pPr marL="1714500" lvl="3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Let them know how long their data will be retained (6 years for CPD purposes)</a:t>
            </a:r>
          </a:p>
          <a:p>
            <a:pPr marL="1257300" lvl="2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For an example see any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Fitwise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event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eg.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+mn-lt"/>
                <a:cs typeface="Arial" panose="020B0604020202020204" pitchFamily="34" charset="0"/>
                <a:hlinkClick r:id="rId3"/>
              </a:rPr>
              <a:t>CLICK HERE</a:t>
            </a:r>
            <a:endParaRPr lang="en-GB" sz="12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Ensure all delegate data is being stored securely -  password protected on a secure system (be aware that some of this information may be sensitive personal information – for example a special diet may indicate religious belief, and  access requirements may indicate medical information)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No delegate or exhibitor payment details should be stored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In order to process speaker expenses you need get an opt in,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815" b="1213"/>
          <a:stretch/>
        </p:blipFill>
        <p:spPr>
          <a:xfrm>
            <a:off x="7484012" y="1013649"/>
            <a:ext cx="4707988" cy="3841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0766" y="5701202"/>
            <a:ext cx="403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 am happy for </a:t>
            </a:r>
            <a:r>
              <a:rPr lang="en-GB" sz="1200" i="1" dirty="0" err="1"/>
              <a:t>Fitwise</a:t>
            </a:r>
            <a:r>
              <a:rPr lang="en-GB" sz="1200" i="1" dirty="0"/>
              <a:t> Management Ltd to process my personal data for the purposes of processing this expense form (TICK BOX)</a:t>
            </a:r>
          </a:p>
        </p:txBody>
      </p:sp>
    </p:spTree>
    <p:extLst>
      <p:ext uri="{BB962C8B-B14F-4D97-AF65-F5344CB8AC3E}">
        <p14:creationId xmlns:p14="http://schemas.microsoft.com/office/powerpoint/2010/main" val="25044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GDPR For Events - Marketing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0667" y="933068"/>
            <a:ext cx="1193133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Marketing: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If you want to retain delegate information for future marketing purposes you need to secure a </a:t>
            </a:r>
            <a:r>
              <a:rPr lang="en-GB" sz="2000" b="1" u="sng" dirty="0">
                <a:latin typeface="+mn-lt"/>
                <a:cs typeface="Arial" panose="020B0604020202020204" pitchFamily="34" charset="0"/>
              </a:rPr>
              <a:t>separate opt in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This list also needs to be subject to a sensible retention period.  On your Retention Policy it is 3 years for marketing purposes, following which the lists should be deleted.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When marketing to these lists you must have an ‘</a:t>
            </a:r>
            <a:r>
              <a:rPr lang="en-GB" sz="2000" dirty="0" err="1">
                <a:latin typeface="+mn-lt"/>
                <a:cs typeface="Arial" panose="020B0604020202020204" pitchFamily="34" charset="0"/>
              </a:rPr>
              <a:t>Opt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 out’ function.  Anyone that opts out must not be receive marketing emails going forward. (Please note that they can receive transactional (payment details) / information emails pertaining to the event they are attending.)</a:t>
            </a:r>
          </a:p>
          <a:p>
            <a:pPr lvl="1" eaLnBrk="1" hangingPunct="1">
              <a:defRPr/>
            </a:pPr>
            <a:br>
              <a:rPr lang="en-GB" sz="2000" b="1" dirty="0">
                <a:latin typeface="+mn-lt"/>
                <a:cs typeface="Arial" panose="020B0604020202020204" pitchFamily="34" charset="0"/>
              </a:rPr>
            </a:br>
            <a:r>
              <a:rPr lang="en-GB" sz="2000" b="1" dirty="0">
                <a:latin typeface="+mn-lt"/>
                <a:cs typeface="Arial" panose="020B0604020202020204" pitchFamily="34" charset="0"/>
              </a:rPr>
              <a:t>To view your Privacy Policy, Cookie Policy and Retention Policy visit your website.  They are linked in the footer of the homepage.</a:t>
            </a:r>
          </a:p>
          <a:p>
            <a:pPr marL="1257300" lvl="2" indent="-342900" eaLnBrk="1" hangingPunct="1">
              <a:buFontTx/>
              <a:buChar char="-"/>
              <a:defRPr/>
            </a:pP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67" y="2097093"/>
            <a:ext cx="7968341" cy="1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Queries, please direct to: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988" y="182245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defRPr/>
            </a:pPr>
            <a:endParaRPr lang="en-GB" sz="17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t="159" r="28309" b="14603"/>
          <a:stretch/>
        </p:blipFill>
        <p:spPr>
          <a:xfrm>
            <a:off x="8626854" y="1597882"/>
            <a:ext cx="2586750" cy="363634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8626854" y="5331942"/>
            <a:ext cx="3028083" cy="24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Katie Hill  </a:t>
            </a:r>
            <a:br>
              <a:rPr lang="en-GB" sz="1400" dirty="0"/>
            </a:br>
            <a:r>
              <a:rPr lang="en-GB" sz="1400" dirty="0"/>
              <a:t>Head of Marketing,  </a:t>
            </a:r>
            <a:r>
              <a:rPr lang="en-GB" sz="1400" dirty="0" err="1"/>
              <a:t>Fitwise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01506 292037 / </a:t>
            </a:r>
            <a:r>
              <a:rPr lang="en-US" altLang="en-US" sz="1400" u="sng" dirty="0">
                <a:hlinkClick r:id="rId4"/>
              </a:rPr>
              <a:t>privacyofficers@fitwise.co.uk</a:t>
            </a:r>
            <a:r>
              <a:rPr lang="en-US" altLang="en-US" sz="1400" dirty="0"/>
              <a:t> </a:t>
            </a:r>
            <a:endParaRPr lang="en-GB" sz="3600" dirty="0"/>
          </a:p>
        </p:txBody>
      </p:sp>
      <p:pic>
        <p:nvPicPr>
          <p:cNvPr id="5122" name="Picture 2" descr="Question Mark, Important, Sign, Problem, Search, 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1" y="1597882"/>
            <a:ext cx="7703382" cy="4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0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935967"/>
            <a:ext cx="109728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509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4167 Standard FML PowerPoint template 16.9.pptx" id="{EF1ED022-1D3D-4691-BF0D-50396AD7A2A5}" vid="{0C84151E-7A17-46F3-B3AA-E589FF065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SF4167 Standard FML PowerPoint template 16.9</Template>
  <TotalTime>486</TotalTime>
  <Words>747</Words>
  <Application>Microsoft Office PowerPoint</Application>
  <PresentationFormat>Widescreen</PresentationFormat>
  <Paragraphs>86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Theme1</vt:lpstr>
      <vt:lpstr>GDPR Overview</vt:lpstr>
      <vt:lpstr>What these slides include:</vt:lpstr>
      <vt:lpstr>Role of Fitwise</vt:lpstr>
      <vt:lpstr>Data Breach</vt:lpstr>
      <vt:lpstr>Your GDPR Responsibilities</vt:lpstr>
      <vt:lpstr>GDPR For Your Events</vt:lpstr>
      <vt:lpstr>GDPR For Events - Marketing</vt:lpstr>
      <vt:lpstr>Any Queries, please direct to: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Twitter Training</dc:title>
  <dc:creator>Katie Hill</dc:creator>
  <cp:lastModifiedBy>Katie Hill</cp:lastModifiedBy>
  <cp:revision>39</cp:revision>
  <cp:lastPrinted>2019-09-19T08:35:02Z</cp:lastPrinted>
  <dcterms:created xsi:type="dcterms:W3CDTF">2019-02-25T15:08:54Z</dcterms:created>
  <dcterms:modified xsi:type="dcterms:W3CDTF">2020-04-13T12:37:17Z</dcterms:modified>
</cp:coreProperties>
</file>